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
  </p:notesMasterIdLst>
  <p:sldIdLst>
    <p:sldId id="259" r:id="rId2"/>
    <p:sldId id="260" r:id="rId3"/>
    <p:sldId id="264" r:id="rId4"/>
    <p:sldId id="263" r:id="rId5"/>
    <p:sldId id="265" r:id="rId6"/>
    <p:sldId id="261" r:id="rId7"/>
    <p:sldId id="266" r:id="rId8"/>
    <p:sldId id="267" r:id="rId9"/>
  </p:sldIdLst>
  <p:sldSz cx="9144000" cy="6858000" type="screen4x3"/>
  <p:notesSz cx="6811963" cy="99456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71" autoAdjust="0"/>
  </p:normalViewPr>
  <p:slideViewPr>
    <p:cSldViewPr>
      <p:cViewPr>
        <p:scale>
          <a:sx n="74" d="100"/>
          <a:sy n="74" d="100"/>
        </p:scale>
        <p:origin x="-1032" y="2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9213" y="0"/>
            <a:ext cx="2951162" cy="496888"/>
          </a:xfrm>
          <a:prstGeom prst="rect">
            <a:avLst/>
          </a:prstGeom>
        </p:spPr>
        <p:txBody>
          <a:bodyPr vert="horz" lIns="91440" tIns="45720" rIns="91440" bIns="45720" rtlCol="0"/>
          <a:lstStyle>
            <a:lvl1pPr algn="r">
              <a:defRPr sz="1200"/>
            </a:lvl1pPr>
          </a:lstStyle>
          <a:p>
            <a:fld id="{065A51D3-1C43-4983-8478-BC706B812046}" type="datetimeFigureOut">
              <a:rPr lang="ru-RU" smtClean="0"/>
              <a:t>30.04.2015</a:t>
            </a:fld>
            <a:endParaRPr lang="ru-RU"/>
          </a:p>
        </p:txBody>
      </p:sp>
      <p:sp>
        <p:nvSpPr>
          <p:cNvPr id="4" name="Образ слайда 3"/>
          <p:cNvSpPr>
            <a:spLocks noGrp="1" noRot="1" noChangeAspect="1"/>
          </p:cNvSpPr>
          <p:nvPr>
            <p:ph type="sldImg" idx="2"/>
          </p:nvPr>
        </p:nvSpPr>
        <p:spPr>
          <a:xfrm>
            <a:off x="920750" y="746125"/>
            <a:ext cx="4970463" cy="372903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1038" y="4724400"/>
            <a:ext cx="5449887" cy="4475163"/>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47213"/>
            <a:ext cx="2951163"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9213" y="9447213"/>
            <a:ext cx="2951162" cy="496887"/>
          </a:xfrm>
          <a:prstGeom prst="rect">
            <a:avLst/>
          </a:prstGeom>
        </p:spPr>
        <p:txBody>
          <a:bodyPr vert="horz" lIns="91440" tIns="45720" rIns="91440" bIns="45720" rtlCol="0" anchor="b"/>
          <a:lstStyle>
            <a:lvl1pPr algn="r">
              <a:defRPr sz="1200"/>
            </a:lvl1pPr>
          </a:lstStyle>
          <a:p>
            <a:fld id="{9413BC7D-088A-4176-96B1-22B07DF6AC5B}" type="slidenum">
              <a:rPr lang="ru-RU" smtClean="0"/>
              <a:t>‹#›</a:t>
            </a:fld>
            <a:endParaRPr lang="ru-RU"/>
          </a:p>
        </p:txBody>
      </p:sp>
    </p:spTree>
    <p:extLst>
      <p:ext uri="{BB962C8B-B14F-4D97-AF65-F5344CB8AC3E}">
        <p14:creationId xmlns:p14="http://schemas.microsoft.com/office/powerpoint/2010/main" val="2906683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413BC7D-088A-4176-96B1-22B07DF6AC5B}" type="slidenum">
              <a:rPr lang="ru-RU" smtClean="0"/>
              <a:t>3</a:t>
            </a:fld>
            <a:endParaRPr lang="ru-RU"/>
          </a:p>
        </p:txBody>
      </p:sp>
    </p:spTree>
    <p:extLst>
      <p:ext uri="{BB962C8B-B14F-4D97-AF65-F5344CB8AC3E}">
        <p14:creationId xmlns:p14="http://schemas.microsoft.com/office/powerpoint/2010/main" val="1062339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413BC7D-088A-4176-96B1-22B07DF6AC5B}" type="slidenum">
              <a:rPr lang="ru-RU" smtClean="0"/>
              <a:t>4</a:t>
            </a:fld>
            <a:endParaRPr lang="ru-RU"/>
          </a:p>
        </p:txBody>
      </p:sp>
    </p:spTree>
    <p:extLst>
      <p:ext uri="{BB962C8B-B14F-4D97-AF65-F5344CB8AC3E}">
        <p14:creationId xmlns:p14="http://schemas.microsoft.com/office/powerpoint/2010/main" val="174055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smtClean="0"/>
          </a:p>
          <a:p>
            <a:endParaRPr lang="ru-RU" dirty="0" smtClean="0"/>
          </a:p>
          <a:p>
            <a:endParaRPr lang="ru-RU" dirty="0" smtClean="0"/>
          </a:p>
        </p:txBody>
      </p:sp>
      <p:sp>
        <p:nvSpPr>
          <p:cNvPr id="4" name="Номер слайда 3"/>
          <p:cNvSpPr>
            <a:spLocks noGrp="1"/>
          </p:cNvSpPr>
          <p:nvPr>
            <p:ph type="sldNum" sz="quarter" idx="10"/>
          </p:nvPr>
        </p:nvSpPr>
        <p:spPr/>
        <p:txBody>
          <a:bodyPr/>
          <a:lstStyle/>
          <a:p>
            <a:fld id="{9413BC7D-088A-4176-96B1-22B07DF6AC5B}" type="slidenum">
              <a:rPr lang="ru-RU" smtClean="0"/>
              <a:t>5</a:t>
            </a:fld>
            <a:endParaRPr lang="ru-RU"/>
          </a:p>
        </p:txBody>
      </p:sp>
    </p:spTree>
    <p:extLst>
      <p:ext uri="{BB962C8B-B14F-4D97-AF65-F5344CB8AC3E}">
        <p14:creationId xmlns:p14="http://schemas.microsoft.com/office/powerpoint/2010/main" val="1958362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413BC7D-088A-4176-96B1-22B07DF6AC5B}" type="slidenum">
              <a:rPr lang="ru-RU" smtClean="0"/>
              <a:t>7</a:t>
            </a:fld>
            <a:endParaRPr lang="ru-RU"/>
          </a:p>
        </p:txBody>
      </p:sp>
    </p:spTree>
    <p:extLst>
      <p:ext uri="{BB962C8B-B14F-4D97-AF65-F5344CB8AC3E}">
        <p14:creationId xmlns:p14="http://schemas.microsoft.com/office/powerpoint/2010/main" val="1450899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ED105099-21FB-4CCF-A093-E8848D572FC3}" type="datetimeFigureOut">
              <a:rPr lang="ru-RU" smtClean="0"/>
              <a:t>30.04.2015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EE339909-48BF-486C-9C26-F90082699BCC}"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D105099-21FB-4CCF-A093-E8848D572FC3}" type="datetimeFigureOut">
              <a:rPr lang="ru-RU" smtClean="0"/>
              <a:t>30.04.2015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339909-48BF-486C-9C26-F90082699BCC}"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D105099-21FB-4CCF-A093-E8848D572FC3}" type="datetimeFigureOut">
              <a:rPr lang="ru-RU" smtClean="0"/>
              <a:t>30.04.2015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339909-48BF-486C-9C26-F90082699BCC}"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D105099-21FB-4CCF-A093-E8848D572FC3}" type="datetimeFigureOut">
              <a:rPr lang="ru-RU" smtClean="0"/>
              <a:t>30.04.2015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E339909-48BF-486C-9C26-F90082699BCC}"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D105099-21FB-4CCF-A093-E8848D572FC3}" type="datetimeFigureOut">
              <a:rPr lang="ru-RU" smtClean="0"/>
              <a:t>30.04.2015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EE339909-48BF-486C-9C26-F90082699BCC}"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D105099-21FB-4CCF-A093-E8848D572FC3}" type="datetimeFigureOut">
              <a:rPr lang="ru-RU" smtClean="0"/>
              <a:t>30.04.2015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339909-48BF-486C-9C26-F90082699BCC}"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D105099-21FB-4CCF-A093-E8848D572FC3}" type="datetimeFigureOut">
              <a:rPr lang="ru-RU" smtClean="0"/>
              <a:t>30.04.2015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E339909-48BF-486C-9C26-F90082699BCC}"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D105099-21FB-4CCF-A093-E8848D572FC3}" type="datetimeFigureOut">
              <a:rPr lang="ru-RU" smtClean="0"/>
              <a:t>30.04.2015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E339909-48BF-486C-9C26-F90082699BCC}"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D105099-21FB-4CCF-A093-E8848D572FC3}" type="datetimeFigureOut">
              <a:rPr lang="ru-RU" smtClean="0"/>
              <a:t>30.04.2015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E339909-48BF-486C-9C26-F90082699BCC}"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D105099-21FB-4CCF-A093-E8848D572FC3}" type="datetimeFigureOut">
              <a:rPr lang="ru-RU" smtClean="0"/>
              <a:t>30.04.2015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339909-48BF-486C-9C26-F90082699BCC}"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D105099-21FB-4CCF-A093-E8848D572FC3}" type="datetimeFigureOut">
              <a:rPr lang="ru-RU" smtClean="0"/>
              <a:t>30.04.2015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E339909-48BF-486C-9C26-F90082699BCC}"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D105099-21FB-4CCF-A093-E8848D572FC3}" type="datetimeFigureOut">
              <a:rPr lang="ru-RU" smtClean="0"/>
              <a:t>30.04.2015</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E339909-48BF-486C-9C26-F90082699BCC}"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332656"/>
            <a:ext cx="8720192" cy="5306888"/>
          </a:xfrm>
        </p:spPr>
        <p:txBody>
          <a:bodyPr anchor="ctr">
            <a:normAutofit/>
          </a:bodyPr>
          <a:lstStyle/>
          <a:p>
            <a:r>
              <a:rPr lang="ru-RU" sz="4000" dirty="0" smtClean="0"/>
              <a:t>Аккордеон</a:t>
            </a:r>
            <a:br>
              <a:rPr lang="ru-RU" sz="4000" dirty="0" smtClean="0"/>
            </a:br>
            <a:r>
              <a:rPr lang="ru-RU" sz="4000" dirty="0" smtClean="0"/>
              <a:t>Обучение игре на аккордеоне </a:t>
            </a:r>
            <a:r>
              <a:rPr lang="ru-RU" sz="2700" dirty="0" smtClean="0"/>
              <a:t/>
            </a:r>
            <a:br>
              <a:rPr lang="ru-RU" sz="2700" dirty="0" smtClean="0"/>
            </a:br>
            <a:r>
              <a:rPr lang="ru-RU" sz="2700" dirty="0" smtClean="0"/>
              <a:t/>
            </a:r>
            <a:br>
              <a:rPr lang="ru-RU" sz="2700" dirty="0" smtClean="0"/>
            </a:br>
            <a:r>
              <a:rPr lang="ru-RU" sz="1200" dirty="0"/>
              <a:t/>
            </a:r>
            <a:br>
              <a:rPr lang="ru-RU" sz="1200" dirty="0"/>
            </a:br>
            <a:r>
              <a:rPr lang="ru-RU" sz="1200" dirty="0" smtClean="0">
                <a:effectLst/>
              </a:rPr>
              <a:t>Педагог дополнительного образования </a:t>
            </a:r>
            <a:r>
              <a:rPr lang="ru-RU" sz="1200" dirty="0" err="1" smtClean="0">
                <a:effectLst/>
              </a:rPr>
              <a:t>Биткова</a:t>
            </a:r>
            <a:r>
              <a:rPr lang="ru-RU" sz="1200" dirty="0" smtClean="0">
                <a:effectLst/>
              </a:rPr>
              <a:t> Л.К</a:t>
            </a:r>
            <a:r>
              <a:rPr lang="ru-RU" sz="1400" dirty="0" smtClean="0">
                <a:effectLst/>
              </a:rPr>
              <a:t>.</a:t>
            </a:r>
            <a:endParaRPr lang="ru-RU" sz="2700" dirty="0"/>
          </a:p>
        </p:txBody>
      </p:sp>
      <p:sp>
        <p:nvSpPr>
          <p:cNvPr id="3" name="Объект 2"/>
          <p:cNvSpPr>
            <a:spLocks noGrp="1"/>
          </p:cNvSpPr>
          <p:nvPr>
            <p:ph type="subTitle" idx="1"/>
          </p:nvPr>
        </p:nvSpPr>
        <p:spPr>
          <a:xfrm flipV="1">
            <a:off x="899592" y="260648"/>
            <a:ext cx="7056784" cy="4896544"/>
          </a:xfrm>
        </p:spPr>
        <p:txBody>
          <a:bodyPr anchor="ctr">
            <a:normAutofit/>
          </a:bodyPr>
          <a:lstStyle/>
          <a:p>
            <a:pPr marL="45720" indent="0">
              <a:buNone/>
            </a:pPr>
            <a:endParaRPr lang="ru-RU" sz="1800" b="1" dirty="0">
              <a:ln w="31550" cmpd="sng">
                <a:solidFill>
                  <a:schemeClr val="tx2"/>
                </a:solidFill>
                <a:prstDash val="solid"/>
              </a:ln>
              <a:solidFill>
                <a:srgbClr val="FFFFFF"/>
              </a:solidFill>
              <a:effectLst>
                <a:outerShdw blurRad="41275" dist="12700" dir="12000000" algn="tl" rotWithShape="0">
                  <a:srgbClr val="000000">
                    <a:alpha val="40000"/>
                  </a:srgbClr>
                </a:outerShdw>
              </a:effectLst>
            </a:endParaRPr>
          </a:p>
          <a:p>
            <a:pPr marL="45720" indent="0">
              <a:buNone/>
            </a:pPr>
            <a:endParaRPr lang="ru-RU" sz="1400" b="1" dirty="0">
              <a:ln w="31550" cmpd="sng">
                <a:solidFill>
                  <a:schemeClr val="tx2"/>
                </a:solidFill>
                <a:prstDash val="solid"/>
              </a:ln>
              <a:solidFill>
                <a:srgbClr val="FFFFFF"/>
              </a:solidFill>
              <a:effectLst>
                <a:outerShdw blurRad="41275" dist="12700" dir="12000000" algn="tl" rotWithShape="0">
                  <a:srgbClr val="000000">
                    <a:alpha val="40000"/>
                  </a:srgbClr>
                </a:outerShdw>
              </a:effectLst>
            </a:endParaRPr>
          </a:p>
          <a:p>
            <a:pPr marL="45720" indent="0">
              <a:buNone/>
            </a:pPr>
            <a:endParaRPr lang="ru-RU" sz="1400" b="1" dirty="0">
              <a:ln w="31550" cmpd="sng">
                <a:solidFill>
                  <a:schemeClr val="tx2"/>
                </a:solidFill>
                <a:prstDash val="solid"/>
              </a:ln>
              <a:solidFill>
                <a:srgbClr val="FFFFFF"/>
              </a:solidFill>
              <a:effectLst>
                <a:outerShdw blurRad="41275" dist="12700" dir="12000000" algn="tl" rotWithShape="0">
                  <a:srgbClr val="000000">
                    <a:alpha val="40000"/>
                  </a:srgbClr>
                </a:outerShdw>
              </a:effectLst>
            </a:endParaRPr>
          </a:p>
          <a:p>
            <a:pPr marL="45720" indent="0">
              <a:buNone/>
            </a:pPr>
            <a:endParaRPr lang="ru-RU" sz="1400" b="1" dirty="0">
              <a:ln w="31550" cmpd="sng">
                <a:solidFill>
                  <a:schemeClr val="tx2"/>
                </a:solidFill>
                <a:prstDash val="solid"/>
              </a:ln>
              <a:solidFill>
                <a:srgbClr val="FFFFFF"/>
              </a:solidFill>
            </a:endParaRPr>
          </a:p>
        </p:txBody>
      </p:sp>
      <p:sp>
        <p:nvSpPr>
          <p:cNvPr id="4" name="Прямоугольник 3"/>
          <p:cNvSpPr/>
          <p:nvPr/>
        </p:nvSpPr>
        <p:spPr>
          <a:xfrm>
            <a:off x="1842377" y="1772816"/>
            <a:ext cx="5578661" cy="646331"/>
          </a:xfrm>
          <a:prstGeom prst="rect">
            <a:avLst/>
          </a:prstGeom>
          <a:noFill/>
        </p:spPr>
        <p:txBody>
          <a:bodyPr wrap="square" lIns="91440" tIns="45720" rIns="91440" bIns="45720">
            <a:spAutoFit/>
          </a:bodyPr>
          <a:lstStyle/>
          <a:p>
            <a:pPr algn="ctr"/>
            <a:endParaRPr lang="ru-RU" b="1" cap="none" spc="0" dirty="0" smtClean="0">
              <a:ln w="12700">
                <a:solidFill>
                  <a:schemeClr val="tx2">
                    <a:satMod val="155000"/>
                  </a:schemeClr>
                </a:solidFill>
                <a:prstDash val="solid"/>
              </a:ln>
              <a:solidFill>
                <a:schemeClr val="accent1">
                  <a:lumMod val="75000"/>
                </a:schemeClr>
              </a:solidFill>
            </a:endParaRPr>
          </a:p>
          <a:p>
            <a:pPr algn="ctr"/>
            <a:endParaRPr lang="ru-RU" b="1" cap="none" spc="0" dirty="0">
              <a:ln w="12700">
                <a:solidFill>
                  <a:schemeClr val="tx2">
                    <a:satMod val="155000"/>
                  </a:schemeClr>
                </a:solidFill>
                <a:prstDash val="solid"/>
              </a:ln>
              <a:solidFill>
                <a:schemeClr val="bg2">
                  <a:tint val="85000"/>
                  <a:satMod val="155000"/>
                </a:schemeClr>
              </a:solidFill>
            </a:endParaRPr>
          </a:p>
        </p:txBody>
      </p:sp>
      <p:sp>
        <p:nvSpPr>
          <p:cNvPr id="5" name="Пятно 2 4"/>
          <p:cNvSpPr/>
          <p:nvPr/>
        </p:nvSpPr>
        <p:spPr>
          <a:xfrm>
            <a:off x="35495" y="47092"/>
            <a:ext cx="1584177" cy="108012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Улыбающееся лицо 5"/>
          <p:cNvSpPr/>
          <p:nvPr/>
        </p:nvSpPr>
        <p:spPr>
          <a:xfrm>
            <a:off x="7164288" y="4941168"/>
            <a:ext cx="1827200" cy="1512168"/>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но 2 6"/>
          <p:cNvSpPr/>
          <p:nvPr/>
        </p:nvSpPr>
        <p:spPr>
          <a:xfrm>
            <a:off x="115740" y="994387"/>
            <a:ext cx="2001325" cy="13430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117066" y="476672"/>
            <a:ext cx="5263245" cy="830997"/>
          </a:xfrm>
          <a:prstGeom prst="rect">
            <a:avLst/>
          </a:prstGeom>
          <a:noFill/>
        </p:spPr>
        <p:txBody>
          <a:bodyPr wrap="square" lIns="91440" tIns="45720" rIns="91440" bIns="45720">
            <a:spAutoFit/>
          </a:bodyPr>
          <a:lstStyle/>
          <a:p>
            <a:pPr algn="ctr"/>
            <a:r>
              <a:rPr lang="ru-RU" sz="2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Формирование первых навыков игры на аккордеоне</a:t>
            </a:r>
            <a:endParaRPr lang="ru-RU" sz="2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381716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421903" y="-99392"/>
            <a:ext cx="3069977" cy="1318468"/>
          </a:xfrm>
        </p:spPr>
        <p:txBody>
          <a:bodyPr/>
          <a:lstStyle/>
          <a:p>
            <a:r>
              <a:rPr lang="ru-RU" dirty="0" smtClean="0"/>
              <a:t>           Что такое </a:t>
            </a:r>
            <a:br>
              <a:rPr lang="ru-RU" dirty="0" smtClean="0"/>
            </a:br>
            <a:r>
              <a:rPr lang="ru-RU" dirty="0"/>
              <a:t> </a:t>
            </a:r>
            <a:r>
              <a:rPr lang="ru-RU" dirty="0" smtClean="0"/>
              <a:t>          аккордеон?</a:t>
            </a:r>
            <a:endParaRPr lang="ru-RU" dirty="0"/>
          </a:p>
        </p:txBody>
      </p:sp>
      <p:sp>
        <p:nvSpPr>
          <p:cNvPr id="10" name="Текст 9"/>
          <p:cNvSpPr>
            <a:spLocks noGrp="1"/>
          </p:cNvSpPr>
          <p:nvPr>
            <p:ph type="body" idx="2"/>
          </p:nvPr>
        </p:nvSpPr>
        <p:spPr>
          <a:xfrm>
            <a:off x="395536" y="1619506"/>
            <a:ext cx="3008313" cy="4602163"/>
          </a:xfrm>
        </p:spPr>
        <p:txBody>
          <a:bodyPr>
            <a:normAutofit lnSpcReduction="10000"/>
          </a:bodyPr>
          <a:lstStyle/>
          <a:p>
            <a:pPr algn="just"/>
            <a:r>
              <a:rPr lang="ru-RU" dirty="0" smtClean="0"/>
              <a:t>Аккордеон - музыкальный клавишный инструмент. Первый аккордеон был создан в Вене в 1829 году органным мастером Карлом </a:t>
            </a:r>
            <a:r>
              <a:rPr lang="ru-RU" dirty="0" err="1" smtClean="0"/>
              <a:t>Демианом</a:t>
            </a:r>
            <a:r>
              <a:rPr lang="ru-RU" dirty="0" smtClean="0"/>
              <a:t>. Именно он  сконструировал и получил  патент на инструмент.  На аккордеоне можно исполнять любую музыку: классическую, академическую, народную, эстрадную, джазовую. Звук на аккордеоне образуется благодаря колебанию металлической пластины-язычка под воздействием струи воздуха в результате движения меха. У аккордеона две клавиатуры соединяемые посередине мехом. Клавиатуры отличаются друг от друга: на правой расположены белые и черные клавиши, похожие на фортепианные, а на левой – множество круглых клавиш-кнопок. </a:t>
            </a:r>
          </a:p>
          <a:p>
            <a:pPr algn="just"/>
            <a:endParaRPr lang="ru-RU" dirty="0"/>
          </a:p>
        </p:txBody>
      </p:sp>
      <p:sp>
        <p:nvSpPr>
          <p:cNvPr id="9" name="Объект 8"/>
          <p:cNvSpPr>
            <a:spLocks noGrp="1"/>
          </p:cNvSpPr>
          <p:nvPr>
            <p:ph sz="half" idx="1"/>
          </p:nvPr>
        </p:nvSpPr>
        <p:spPr>
          <a:xfrm>
            <a:off x="3554336" y="25410"/>
            <a:ext cx="5111750" cy="5853113"/>
          </a:xfrm>
        </p:spPr>
        <p:txBody>
          <a:bodyPr>
            <a:normAutofit/>
          </a:bodyPr>
          <a:lstStyle/>
          <a:p>
            <a:pPr marL="137160" indent="0" algn="ctr">
              <a:buNone/>
            </a:pPr>
            <a:r>
              <a:rPr lang="ru-RU" sz="2400" dirty="0" smtClean="0"/>
              <a:t> </a:t>
            </a:r>
          </a:p>
          <a:p>
            <a:pPr marL="137160" indent="0" algn="ctr">
              <a:buNone/>
            </a:pPr>
            <a:r>
              <a:rPr lang="ru-RU" sz="2400" dirty="0" smtClean="0"/>
              <a:t>    одновременном нажатии     клавиши и растягивании меха.</a:t>
            </a:r>
          </a:p>
          <a:p>
            <a:pPr marL="137160" indent="0">
              <a:buNone/>
            </a:pPr>
            <a:r>
              <a:rPr lang="ru-RU" sz="2400" dirty="0" smtClean="0"/>
              <a:t>     </a:t>
            </a:r>
            <a:endParaRPr lang="ru-RU" sz="2400" dirty="0"/>
          </a:p>
        </p:txBody>
      </p:sp>
      <p:pic>
        <p:nvPicPr>
          <p:cNvPr id="1026" name="Picture 2" descr="C:\Users\лидия\Desktop\SAM_19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6568" y="-9502744"/>
            <a:ext cx="21602400" cy="162018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4511" y="2312203"/>
            <a:ext cx="5064563" cy="3798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Прямая со стрелкой 6"/>
          <p:cNvCxnSpPr/>
          <p:nvPr/>
        </p:nvCxnSpPr>
        <p:spPr>
          <a:xfrm flipH="1" flipV="1">
            <a:off x="7055634" y="1988841"/>
            <a:ext cx="108654" cy="1800199"/>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7888315" y="2027239"/>
            <a:ext cx="325604" cy="1857733"/>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flipH="1" flipV="1">
            <a:off x="4182824" y="2061428"/>
            <a:ext cx="1109256" cy="2337865"/>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22622" y="1619507"/>
            <a:ext cx="466025" cy="307777"/>
          </a:xfrm>
          <a:prstGeom prst="rect">
            <a:avLst/>
          </a:prstGeom>
          <a:noFill/>
        </p:spPr>
        <p:txBody>
          <a:bodyPr wrap="none" rtlCol="0">
            <a:spAutoFit/>
          </a:bodyPr>
          <a:lstStyle/>
          <a:p>
            <a:r>
              <a:rPr lang="ru-RU" sz="1400" dirty="0" smtClean="0"/>
              <a:t>мех</a:t>
            </a:r>
            <a:endParaRPr lang="ru-RU" sz="1400" dirty="0"/>
          </a:p>
        </p:txBody>
      </p:sp>
      <p:sp>
        <p:nvSpPr>
          <p:cNvPr id="18" name="TextBox 17"/>
          <p:cNvSpPr txBox="1"/>
          <p:nvPr/>
        </p:nvSpPr>
        <p:spPr>
          <a:xfrm>
            <a:off x="7452320" y="1619508"/>
            <a:ext cx="1946528" cy="307777"/>
          </a:xfrm>
          <a:prstGeom prst="rect">
            <a:avLst/>
          </a:prstGeom>
          <a:noFill/>
        </p:spPr>
        <p:txBody>
          <a:bodyPr wrap="square" rtlCol="0">
            <a:spAutoFit/>
          </a:bodyPr>
          <a:lstStyle/>
          <a:p>
            <a:r>
              <a:rPr lang="ru-RU" sz="1400" dirty="0"/>
              <a:t>л</a:t>
            </a:r>
            <a:r>
              <a:rPr lang="ru-RU" sz="1400" dirty="0" smtClean="0"/>
              <a:t>евая клавиатура</a:t>
            </a:r>
            <a:endParaRPr lang="ru-RU" sz="1400" dirty="0"/>
          </a:p>
        </p:txBody>
      </p:sp>
      <p:sp>
        <p:nvSpPr>
          <p:cNvPr id="19" name="TextBox 18"/>
          <p:cNvSpPr txBox="1"/>
          <p:nvPr/>
        </p:nvSpPr>
        <p:spPr>
          <a:xfrm>
            <a:off x="4086777" y="1619508"/>
            <a:ext cx="895373" cy="307777"/>
          </a:xfrm>
          <a:prstGeom prst="rect">
            <a:avLst/>
          </a:prstGeom>
          <a:noFill/>
        </p:spPr>
        <p:txBody>
          <a:bodyPr wrap="none" rtlCol="0">
            <a:spAutoFit/>
          </a:bodyPr>
          <a:lstStyle/>
          <a:p>
            <a:r>
              <a:rPr lang="ru-RU" sz="1400" dirty="0" smtClean="0"/>
              <a:t>регистры</a:t>
            </a:r>
            <a:endParaRPr lang="ru-RU" sz="1400" dirty="0"/>
          </a:p>
        </p:txBody>
      </p:sp>
      <p:sp>
        <p:nvSpPr>
          <p:cNvPr id="22" name="TextBox 21"/>
          <p:cNvSpPr txBox="1"/>
          <p:nvPr/>
        </p:nvSpPr>
        <p:spPr>
          <a:xfrm>
            <a:off x="5085387" y="1619506"/>
            <a:ext cx="1590756" cy="307777"/>
          </a:xfrm>
          <a:prstGeom prst="rect">
            <a:avLst/>
          </a:prstGeom>
          <a:noFill/>
        </p:spPr>
        <p:txBody>
          <a:bodyPr wrap="none" rtlCol="0">
            <a:spAutoFit/>
          </a:bodyPr>
          <a:lstStyle/>
          <a:p>
            <a:r>
              <a:rPr lang="ru-RU" sz="1400" dirty="0"/>
              <a:t>п</a:t>
            </a:r>
            <a:r>
              <a:rPr lang="ru-RU" sz="1400" dirty="0" smtClean="0"/>
              <a:t>равая клавиатура</a:t>
            </a:r>
            <a:endParaRPr lang="ru-RU" sz="1400" dirty="0"/>
          </a:p>
        </p:txBody>
      </p:sp>
      <p:cxnSp>
        <p:nvCxnSpPr>
          <p:cNvPr id="26" name="Прямая со стрелкой 25"/>
          <p:cNvCxnSpPr/>
          <p:nvPr/>
        </p:nvCxnSpPr>
        <p:spPr>
          <a:xfrm flipV="1">
            <a:off x="5292080" y="1988840"/>
            <a:ext cx="0" cy="1368151"/>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15" name="Объект 8"/>
          <p:cNvSpPr txBox="1">
            <a:spLocks/>
          </p:cNvSpPr>
          <p:nvPr/>
        </p:nvSpPr>
        <p:spPr>
          <a:xfrm>
            <a:off x="3779911" y="188640"/>
            <a:ext cx="5099163" cy="5664473"/>
          </a:xfrm>
          <a:prstGeom prst="rect">
            <a:avLst/>
          </a:prstGeom>
        </p:spPr>
        <p:txBody>
          <a:bodyPr vert="horz">
            <a:normAutofit/>
          </a:bodyPr>
          <a:lstStyle>
            <a:lvl1pPr marL="548640" indent="-411480" algn="l" rtl="0" eaLnBrk="1" latinLnBrk="0" hangingPunct="1">
              <a:spcBef>
                <a:spcPct val="20000"/>
              </a:spcBef>
              <a:buClr>
                <a:schemeClr val="tx1">
                  <a:shade val="95000"/>
                </a:schemeClr>
              </a:buClr>
              <a:buSzPct val="65000"/>
              <a:buFont typeface="Wingdings 2"/>
              <a:buChar char=""/>
              <a:defRPr kumimoji="0" sz="26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18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7160" indent="0">
              <a:buFont typeface="Wingdings 2"/>
              <a:buNone/>
            </a:pPr>
            <a:r>
              <a:rPr lang="ru-RU" sz="2400" dirty="0" smtClean="0"/>
              <a:t>        Аккордеон «оживает» при </a:t>
            </a:r>
            <a:endParaRPr lang="ru-RU" sz="2400" dirty="0"/>
          </a:p>
        </p:txBody>
      </p:sp>
    </p:spTree>
    <p:extLst>
      <p:ext uri="{BB962C8B-B14F-4D97-AF65-F5344CB8AC3E}">
        <p14:creationId xmlns:p14="http://schemas.microsoft.com/office/powerpoint/2010/main" val="213632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73050"/>
            <a:ext cx="8219256" cy="923702"/>
          </a:xfrm>
        </p:spPr>
        <p:txBody>
          <a:bodyPr/>
          <a:lstStyle/>
          <a:p>
            <a:r>
              <a:rPr lang="ru-RU" dirty="0" smtClean="0"/>
              <a:t>Клавиатуры аккордеона:</a:t>
            </a:r>
            <a:endParaRPr lang="ru-RU" dirty="0"/>
          </a:p>
        </p:txBody>
      </p:sp>
      <p:sp>
        <p:nvSpPr>
          <p:cNvPr id="5" name="Текст 4"/>
          <p:cNvSpPr>
            <a:spLocks noGrp="1"/>
          </p:cNvSpPr>
          <p:nvPr>
            <p:ph type="body" idx="1"/>
          </p:nvPr>
        </p:nvSpPr>
        <p:spPr>
          <a:xfrm>
            <a:off x="459804" y="1196752"/>
            <a:ext cx="4040188" cy="504056"/>
          </a:xfrm>
        </p:spPr>
        <p:txBody>
          <a:bodyPr>
            <a:normAutofit/>
          </a:bodyPr>
          <a:lstStyle/>
          <a:p>
            <a:r>
              <a:rPr lang="ru-RU" sz="1400" u="sng" dirty="0" smtClean="0"/>
              <a:t>Ознакомление с правой клавиатурой</a:t>
            </a:r>
            <a:endParaRPr lang="ru-RU" sz="1400" u="sng" dirty="0"/>
          </a:p>
        </p:txBody>
      </p:sp>
      <p:sp>
        <p:nvSpPr>
          <p:cNvPr id="7" name="Текст 6"/>
          <p:cNvSpPr>
            <a:spLocks noGrp="1"/>
          </p:cNvSpPr>
          <p:nvPr>
            <p:ph type="body" sz="half" idx="3"/>
          </p:nvPr>
        </p:nvSpPr>
        <p:spPr>
          <a:xfrm>
            <a:off x="4526567" y="1268760"/>
            <a:ext cx="4041775" cy="360040"/>
          </a:xfrm>
        </p:spPr>
        <p:txBody>
          <a:bodyPr>
            <a:normAutofit/>
          </a:bodyPr>
          <a:lstStyle/>
          <a:p>
            <a:r>
              <a:rPr lang="ru-RU" sz="1400" dirty="0" smtClean="0"/>
              <a:t>          </a:t>
            </a:r>
            <a:r>
              <a:rPr lang="ru-RU" sz="1400" u="sng" dirty="0" smtClean="0"/>
              <a:t>Ознакомление с левой клавиатурой</a:t>
            </a:r>
            <a:endParaRPr lang="ru-RU" sz="1400" u="sng" dirty="0"/>
          </a:p>
        </p:txBody>
      </p:sp>
      <p:sp>
        <p:nvSpPr>
          <p:cNvPr id="12" name="Объект 11"/>
          <p:cNvSpPr>
            <a:spLocks noGrp="1"/>
          </p:cNvSpPr>
          <p:nvPr>
            <p:ph sz="quarter" idx="4"/>
          </p:nvPr>
        </p:nvSpPr>
        <p:spPr>
          <a:xfrm>
            <a:off x="4644008" y="1700808"/>
            <a:ext cx="4392488" cy="4752529"/>
          </a:xfrm>
        </p:spPr>
        <p:txBody>
          <a:bodyPr>
            <a:normAutofit/>
          </a:bodyPr>
          <a:lstStyle/>
          <a:p>
            <a:pPr marL="137160" indent="0" algn="just">
              <a:buNone/>
            </a:pPr>
            <a:r>
              <a:rPr lang="ru-RU" sz="1400" dirty="0" smtClean="0"/>
              <a:t>Устройство левой клавиатуры определенно сочетанием басов и аккордов. Она состоит из пяти (на полных аккордеонах – из шести) продольных рядов клавиш-кнопок. На двух рядах, расположенных ближе к меху, извлекаются басовые звуки </a:t>
            </a:r>
            <a:r>
              <a:rPr lang="ru-RU" sz="1400" b="1" u="sng" dirty="0" smtClean="0"/>
              <a:t>(басы).</a:t>
            </a:r>
            <a:r>
              <a:rPr lang="ru-RU" sz="1400" u="sng" dirty="0" smtClean="0"/>
              <a:t> </a:t>
            </a:r>
            <a:r>
              <a:rPr lang="ru-RU" sz="1400" dirty="0" smtClean="0"/>
              <a:t>Первый басовый ряд называется </a:t>
            </a:r>
            <a:r>
              <a:rPr lang="ru-RU" sz="1400" b="1" u="sng" dirty="0" smtClean="0"/>
              <a:t>вспомогательным,</a:t>
            </a:r>
            <a:r>
              <a:rPr lang="ru-RU" sz="1400" dirty="0" smtClean="0"/>
              <a:t> второй – </a:t>
            </a:r>
            <a:r>
              <a:rPr lang="ru-RU" sz="1400" b="1" u="sng" dirty="0" smtClean="0"/>
              <a:t>основным.</a:t>
            </a:r>
            <a:r>
              <a:rPr lang="ru-RU" sz="1400" dirty="0" smtClean="0"/>
              <a:t> </a:t>
            </a:r>
          </a:p>
          <a:p>
            <a:pPr marL="137160" indent="0" algn="just">
              <a:buNone/>
            </a:pPr>
            <a:r>
              <a:rPr lang="ru-RU" sz="1400" dirty="0" smtClean="0"/>
              <a:t>  В остальных продольных рядах находятся готовые аккорды: нажав одну кнопку можно услышать сразу </a:t>
            </a:r>
            <a:r>
              <a:rPr lang="ru-RU" sz="1400" b="1" dirty="0" smtClean="0"/>
              <a:t>ТРИ</a:t>
            </a:r>
            <a:r>
              <a:rPr lang="ru-RU" sz="1400" dirty="0" smtClean="0"/>
              <a:t> звука, образующих согласованное единство- </a:t>
            </a:r>
            <a:r>
              <a:rPr lang="ru-RU" sz="1400" b="1" dirty="0" smtClean="0"/>
              <a:t>АККОРД.</a:t>
            </a:r>
          </a:p>
          <a:p>
            <a:pPr marL="137160" indent="0" algn="just">
              <a:buNone/>
            </a:pPr>
            <a:r>
              <a:rPr lang="ru-RU" sz="1400" dirty="0" smtClean="0"/>
              <a:t>Изучая левую клавиатуру необходимо запомнить названия рядов и название кнопок на втором ряду.</a:t>
            </a:r>
            <a:endParaRPr lang="ru-RU" sz="1400" dirty="0"/>
          </a:p>
        </p:txBody>
      </p:sp>
      <p:sp>
        <p:nvSpPr>
          <p:cNvPr id="13" name="Объект 12"/>
          <p:cNvSpPr>
            <a:spLocks noGrp="1"/>
          </p:cNvSpPr>
          <p:nvPr>
            <p:ph sz="quarter" idx="2"/>
          </p:nvPr>
        </p:nvSpPr>
        <p:spPr>
          <a:xfrm>
            <a:off x="144461" y="1700808"/>
            <a:ext cx="4354687" cy="4752527"/>
          </a:xfrm>
        </p:spPr>
        <p:txBody>
          <a:bodyPr>
            <a:normAutofit/>
          </a:bodyPr>
          <a:lstStyle/>
          <a:p>
            <a:pPr marL="137160" indent="0" algn="just">
              <a:buNone/>
            </a:pPr>
            <a:r>
              <a:rPr lang="ru-RU" sz="1400" dirty="0" smtClean="0"/>
              <a:t>Сколько же клавиш! Как в них разобраться? У каждой клавиши, белой или черной, есть свое название. Вначале нужно выучить названия белых клавиш</a:t>
            </a:r>
            <a:r>
              <a:rPr lang="ru-RU" sz="1400" b="1" u="sng" dirty="0" smtClean="0"/>
              <a:t>: ДО-РЕ-МИ-ФА-СОЛЬ-ЛЯ-СИ</a:t>
            </a:r>
            <a:r>
              <a:rPr lang="ru-RU" sz="1400" dirty="0" smtClean="0"/>
              <a:t>. Начиная с каждой восьмой клавиши, названия вновь  повторяются, это расстояние между одинаковыми названиями нот называется </a:t>
            </a:r>
            <a:r>
              <a:rPr lang="ru-RU" sz="1600" b="1" i="1" u="sng" dirty="0" smtClean="0"/>
              <a:t>октавами</a:t>
            </a:r>
            <a:r>
              <a:rPr lang="ru-RU" sz="1400" i="1" u="sng" dirty="0" smtClean="0"/>
              <a:t>: </a:t>
            </a:r>
            <a:r>
              <a:rPr lang="ru-RU" sz="1400" dirty="0" smtClean="0"/>
              <a:t>( малая,  первая, вторая и третья октавы). Черные клавиши повышают или понижают звучание белых клавиш. На первых порах нужно хорошо запомнить название и расположение белых клавиш а также название октав.</a:t>
            </a:r>
            <a:endParaRPr lang="ru-RU" sz="1400" dirty="0"/>
          </a:p>
        </p:txBody>
      </p:sp>
      <p:pic>
        <p:nvPicPr>
          <p:cNvPr id="2053" name="Picture 5" descr="http://www.7not.ru/accordion/images/accordion-lessons-06_1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725144"/>
            <a:ext cx="4235764" cy="17281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лидия\Desktop\1_html_6ba3c5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80" y="4725144"/>
            <a:ext cx="4485920"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431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467544" y="0"/>
            <a:ext cx="8229600" cy="1052736"/>
          </a:xfrm>
        </p:spPr>
        <p:txBody>
          <a:bodyPr>
            <a:normAutofit/>
          </a:bodyPr>
          <a:lstStyle/>
          <a:p>
            <a:r>
              <a:rPr lang="ru-RU" sz="2800" dirty="0" smtClean="0">
                <a:effectLst/>
              </a:rPr>
              <a:t>Формирование первых  исполнительских навыков</a:t>
            </a:r>
            <a:endParaRPr lang="ru-RU" sz="2800" dirty="0">
              <a:effectLst/>
            </a:endParaRPr>
          </a:p>
        </p:txBody>
      </p:sp>
      <p:sp>
        <p:nvSpPr>
          <p:cNvPr id="4" name="Текст 3"/>
          <p:cNvSpPr>
            <a:spLocks noGrp="1"/>
          </p:cNvSpPr>
          <p:nvPr>
            <p:ph type="body" idx="1"/>
          </p:nvPr>
        </p:nvSpPr>
        <p:spPr>
          <a:xfrm>
            <a:off x="467452" y="692696"/>
            <a:ext cx="4040188" cy="576063"/>
          </a:xfrm>
        </p:spPr>
        <p:txBody>
          <a:bodyPr>
            <a:noAutofit/>
          </a:bodyPr>
          <a:lstStyle/>
          <a:p>
            <a:r>
              <a:rPr lang="ru-RU" sz="1400" b="1" dirty="0" smtClean="0"/>
              <a:t> </a:t>
            </a:r>
          </a:p>
          <a:p>
            <a:pPr algn="ctr"/>
            <a:r>
              <a:rPr lang="ru-RU" sz="1400" b="1" dirty="0" smtClean="0"/>
              <a:t>                                                                                 Посадка </a:t>
            </a:r>
          </a:p>
          <a:p>
            <a:endParaRPr lang="ru-RU" sz="1400" dirty="0" smtClean="0"/>
          </a:p>
        </p:txBody>
      </p:sp>
      <p:sp>
        <p:nvSpPr>
          <p:cNvPr id="15" name="Текст 14"/>
          <p:cNvSpPr>
            <a:spLocks noGrp="1"/>
          </p:cNvSpPr>
          <p:nvPr>
            <p:ph type="body" sz="half" idx="3"/>
          </p:nvPr>
        </p:nvSpPr>
        <p:spPr>
          <a:xfrm>
            <a:off x="4644008" y="692696"/>
            <a:ext cx="4041775" cy="864096"/>
          </a:xfrm>
        </p:spPr>
        <p:txBody>
          <a:bodyPr>
            <a:normAutofit/>
          </a:bodyPr>
          <a:lstStyle/>
          <a:p>
            <a:r>
              <a:rPr lang="ru-RU" sz="1400" dirty="0" smtClean="0"/>
              <a:t>                 </a:t>
            </a:r>
            <a:r>
              <a:rPr lang="ru-RU" sz="1400" b="1" dirty="0" smtClean="0"/>
              <a:t>Установка аккордеона </a:t>
            </a:r>
            <a:endParaRPr lang="ru-RU" sz="1400" b="1" dirty="0"/>
          </a:p>
        </p:txBody>
      </p:sp>
      <p:sp>
        <p:nvSpPr>
          <p:cNvPr id="14" name="Объект 13"/>
          <p:cNvSpPr>
            <a:spLocks noGrp="1"/>
          </p:cNvSpPr>
          <p:nvPr>
            <p:ph sz="quarter" idx="2"/>
          </p:nvPr>
        </p:nvSpPr>
        <p:spPr>
          <a:xfrm>
            <a:off x="263448" y="1124744"/>
            <a:ext cx="4164536" cy="4857403"/>
          </a:xfrm>
        </p:spPr>
        <p:txBody>
          <a:bodyPr>
            <a:normAutofit/>
          </a:bodyPr>
          <a:lstStyle/>
          <a:p>
            <a:pPr marL="137160" indent="0" algn="just">
              <a:buNone/>
            </a:pPr>
            <a:r>
              <a:rPr lang="ru-RU" sz="1400" dirty="0" smtClean="0"/>
              <a:t>Правильная посадка, установка инструмента и постановка рук благотворно отразится на физическом развитии ребенка и обеспечит эффективность занятий на инструменте. Очень важно, чтобы аккордеон соответствовал  по своим размерам возрасту  ребенка.  Посадка должна быть устойчивой , сиденье полужесткое. Высота стула подбирается  по физическим данным ребенка. Сидеть нужно приблизительно на 1</a:t>
            </a:r>
            <a:r>
              <a:rPr lang="en-US" sz="1400" dirty="0" smtClean="0"/>
              <a:t>/3</a:t>
            </a:r>
            <a:r>
              <a:rPr lang="ru-RU" sz="1400" dirty="0" smtClean="0"/>
              <a:t> сиденья. Ноги, стоящие на полной ступне, немного расставлены  и выдвинуты вперед. </a:t>
            </a:r>
            <a:endParaRPr lang="ru-RU" sz="1400" dirty="0"/>
          </a:p>
        </p:txBody>
      </p:sp>
      <p:sp>
        <p:nvSpPr>
          <p:cNvPr id="17" name="Объект 16"/>
          <p:cNvSpPr>
            <a:spLocks noGrp="1"/>
          </p:cNvSpPr>
          <p:nvPr>
            <p:ph sz="quarter" idx="4"/>
          </p:nvPr>
        </p:nvSpPr>
        <p:spPr>
          <a:xfrm>
            <a:off x="4543644" y="1209069"/>
            <a:ext cx="4248471" cy="4119841"/>
          </a:xfrm>
        </p:spPr>
        <p:txBody>
          <a:bodyPr>
            <a:normAutofit/>
          </a:bodyPr>
          <a:lstStyle/>
          <a:p>
            <a:pPr marL="137160" indent="0" algn="just">
              <a:buNone/>
            </a:pPr>
            <a:r>
              <a:rPr lang="ru-RU" sz="1400" dirty="0" smtClean="0"/>
              <a:t> Для устойчивой посадки и  свободных, естественных  движений правой руки   необходимо отрегулировать длину плечевых ремней  (левый короче правого). Аккордеон ставится на левое бедро ученика, нижняя часть правой клавиатуры (гриф) упирается в бедро правой ноги. Инструмент следует держать вертикально или с небольшим наклоном к исполнителю. Итак, правильно устанавливая инструмент, нужно принимать во внимание в первую очередь удобство и комфортное состояние, которое должен чувствовать ученик.</a:t>
            </a:r>
            <a:endParaRPr lang="ru-RU" sz="1400" dirty="0"/>
          </a:p>
        </p:txBody>
      </p:sp>
      <p:pic>
        <p:nvPicPr>
          <p:cNvPr id="1026" name="Picture 2" descr="C:\Users\лидия\Desktop\SAM_19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7416" y="-1683568"/>
            <a:ext cx="21602400" cy="16201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лидия\Downloads\12-04-2015_16-07-16\SAM_195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6094" y="3861048"/>
            <a:ext cx="4248472" cy="342338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лидия\Downloads\12-04-2015_16-07-16\SAM_196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4803" y="3861048"/>
            <a:ext cx="4499992" cy="3423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7509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06422" y="-459432"/>
            <a:ext cx="8229600" cy="1659458"/>
          </a:xfrm>
        </p:spPr>
        <p:txBody>
          <a:bodyPr/>
          <a:lstStyle/>
          <a:p>
            <a:r>
              <a:rPr lang="ru-RU" dirty="0" smtClean="0"/>
              <a:t>Постановка рук</a:t>
            </a:r>
            <a:endParaRPr lang="ru-RU" dirty="0"/>
          </a:p>
        </p:txBody>
      </p:sp>
      <p:sp>
        <p:nvSpPr>
          <p:cNvPr id="6" name="Текст 5"/>
          <p:cNvSpPr>
            <a:spLocks noGrp="1"/>
          </p:cNvSpPr>
          <p:nvPr>
            <p:ph type="body" idx="1"/>
          </p:nvPr>
        </p:nvSpPr>
        <p:spPr>
          <a:xfrm>
            <a:off x="457200" y="-171400"/>
            <a:ext cx="4040188" cy="2457399"/>
          </a:xfrm>
        </p:spPr>
        <p:txBody>
          <a:bodyPr>
            <a:normAutofit/>
          </a:bodyPr>
          <a:lstStyle/>
          <a:p>
            <a:r>
              <a:rPr lang="ru-RU" sz="1400" b="1" dirty="0" smtClean="0"/>
              <a:t>Особенности постановки Правой  </a:t>
            </a:r>
          </a:p>
          <a:p>
            <a:r>
              <a:rPr lang="ru-RU" sz="1400" b="1" dirty="0"/>
              <a:t> </a:t>
            </a:r>
            <a:r>
              <a:rPr lang="ru-RU" sz="1400" b="1" dirty="0" smtClean="0"/>
              <a:t>                                  руки  </a:t>
            </a:r>
            <a:endParaRPr lang="ru-RU" sz="1400" b="1" dirty="0"/>
          </a:p>
        </p:txBody>
      </p:sp>
      <p:sp>
        <p:nvSpPr>
          <p:cNvPr id="8" name="Текст 7"/>
          <p:cNvSpPr>
            <a:spLocks noGrp="1"/>
          </p:cNvSpPr>
          <p:nvPr>
            <p:ph type="body" sz="half" idx="3"/>
          </p:nvPr>
        </p:nvSpPr>
        <p:spPr>
          <a:xfrm>
            <a:off x="4645025" y="332656"/>
            <a:ext cx="4041775" cy="1440161"/>
          </a:xfrm>
        </p:spPr>
        <p:txBody>
          <a:bodyPr>
            <a:normAutofit/>
          </a:bodyPr>
          <a:lstStyle/>
          <a:p>
            <a:r>
              <a:rPr lang="ru-RU" sz="1400" b="1" dirty="0" smtClean="0"/>
              <a:t>Особенности постановки левой</a:t>
            </a:r>
          </a:p>
          <a:p>
            <a:r>
              <a:rPr lang="ru-RU" sz="1400" b="1" dirty="0"/>
              <a:t> </a:t>
            </a:r>
            <a:r>
              <a:rPr lang="ru-RU" sz="1400" b="1" dirty="0" smtClean="0"/>
              <a:t>                                руки </a:t>
            </a:r>
            <a:endParaRPr lang="ru-RU" sz="1400" b="1" dirty="0"/>
          </a:p>
        </p:txBody>
      </p:sp>
      <p:sp>
        <p:nvSpPr>
          <p:cNvPr id="7" name="Объект 6"/>
          <p:cNvSpPr>
            <a:spLocks noGrp="1"/>
          </p:cNvSpPr>
          <p:nvPr>
            <p:ph sz="quarter" idx="2"/>
          </p:nvPr>
        </p:nvSpPr>
        <p:spPr>
          <a:xfrm>
            <a:off x="107504" y="1196752"/>
            <a:ext cx="4464496" cy="5661248"/>
          </a:xfrm>
        </p:spPr>
        <p:txBody>
          <a:bodyPr>
            <a:normAutofit/>
          </a:bodyPr>
          <a:lstStyle/>
          <a:p>
            <a:pPr marL="137160" indent="0" algn="just">
              <a:buNone/>
            </a:pPr>
            <a:r>
              <a:rPr lang="ru-RU" sz="1400" dirty="0" smtClean="0"/>
              <a:t>Прежде чем вырабатывать правильную постановку правой руки, необходимо научить ребенка расслаблять руку. Для этого </a:t>
            </a:r>
            <a:r>
              <a:rPr lang="ru-RU" sz="1400" dirty="0"/>
              <a:t>м</a:t>
            </a:r>
            <a:r>
              <a:rPr lang="ru-RU" sz="1400" dirty="0" smtClean="0"/>
              <a:t>ожно попросить его опустить руку вниз, расслабить  при этом все мышцы, а затем поднять руку вверх, сгибая в локтевом суставе, сохранив  при  этом расслабленными кисть и предплечье. В таком естественном состоянии рука подносится к клавиатуре. Пальцы при игре находятся в естественном положении, округлены и касаются клавиш </a:t>
            </a:r>
            <a:r>
              <a:rPr lang="ru-RU" sz="1400" dirty="0"/>
              <a:t>ч</a:t>
            </a:r>
            <a:r>
              <a:rPr lang="ru-RU" sz="1400" dirty="0" smtClean="0"/>
              <a:t>астью между ногтями и подушечками. Предплечье и кисть должны образовывать единое целое, допустим лишь незначительный изгиб в лучезапястном суставе. Ладонь расположена параллельно по отношению к клавиатуре</a:t>
            </a:r>
            <a:endParaRPr lang="ru-RU" sz="1400" dirty="0"/>
          </a:p>
        </p:txBody>
      </p:sp>
      <p:sp>
        <p:nvSpPr>
          <p:cNvPr id="9" name="Объект 8"/>
          <p:cNvSpPr>
            <a:spLocks noGrp="1"/>
          </p:cNvSpPr>
          <p:nvPr>
            <p:ph sz="quarter" idx="4"/>
          </p:nvPr>
        </p:nvSpPr>
        <p:spPr>
          <a:xfrm>
            <a:off x="4499992" y="1196752"/>
            <a:ext cx="4181127" cy="3096344"/>
          </a:xfrm>
        </p:spPr>
        <p:txBody>
          <a:bodyPr>
            <a:noAutofit/>
          </a:bodyPr>
          <a:lstStyle/>
          <a:p>
            <a:pPr marL="137160" indent="0" algn="just">
              <a:buNone/>
            </a:pPr>
            <a:r>
              <a:rPr lang="ru-RU" sz="1400" dirty="0" smtClean="0"/>
              <a:t>При постановке левой руки, в первую очередь следует подогнать ремень, предназначенный для разведения меха. Он не должен быть слишком свободным или затянутым. Рука должна свободно передвигаться вдоль корпуса вверх и вниз по левой клавиатуре. Пальцы так же как и в правой руке должны быть округлены, собраны вместе. Касание кнопок – аналогично правой клавиатуры. Первый палец не должен быть оттянут назад и располагаться на боковой крышке левой части корпуса, а  находиться вместе  со всеми около кнопок. Оптимальным считается такое положение кисти, при котором третий палец дотягивается до вспомогательного ряда.</a:t>
            </a:r>
            <a:endParaRPr lang="ru-RU" sz="1400" dirty="0"/>
          </a:p>
        </p:txBody>
      </p:sp>
      <p:pic>
        <p:nvPicPr>
          <p:cNvPr id="1028" name="Picture 4" descr="C:\Users\лидия\Desktop\SAM_196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4509120"/>
            <a:ext cx="3816424" cy="260721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лидия\Desktop\SAM_1955 (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4509120"/>
            <a:ext cx="3384376" cy="2637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035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ru-RU" sz="3200" dirty="0" smtClean="0"/>
              <a:t>Первые  навыки  </a:t>
            </a:r>
            <a:r>
              <a:rPr lang="ru-RU" sz="3200" dirty="0" err="1" smtClean="0"/>
              <a:t>меховедения</a:t>
            </a:r>
            <a:endParaRPr lang="ru-RU" sz="3200" dirty="0"/>
          </a:p>
        </p:txBody>
      </p:sp>
      <p:sp>
        <p:nvSpPr>
          <p:cNvPr id="6" name="Текст 5"/>
          <p:cNvSpPr>
            <a:spLocks noGrp="1"/>
          </p:cNvSpPr>
          <p:nvPr>
            <p:ph type="body" idx="4294967295"/>
          </p:nvPr>
        </p:nvSpPr>
        <p:spPr>
          <a:xfrm>
            <a:off x="0" y="1341438"/>
            <a:ext cx="8291513" cy="5111750"/>
          </a:xfrm>
        </p:spPr>
        <p:txBody>
          <a:bodyPr>
            <a:normAutofit lnSpcReduction="10000"/>
          </a:bodyPr>
          <a:lstStyle/>
          <a:p>
            <a:pPr algn="just"/>
            <a:r>
              <a:rPr lang="ru-RU" sz="1400" dirty="0" smtClean="0"/>
              <a:t>Аккордеон - сложный в изучении инструмент Играть приходится на двух совершенно различных клавиатурах, причем левая находится в движении и вне обзора играющего. Прежде чем  переходить к  игре, нужно проверить устойчивость инструмента, правильность посадки, а также проверить натяжение рабочего ремня, которое   регулируется с помощью колесика. Нужно продеть кисть левой руки  под рабочий ремень,  он  должен достаточно плотно прилегать к руке.  От правильной регулировки  длины ремня зависит свобода и подвижность  перемещения левой руки вдоль всей  левой клавиатуры, а также управление мехом. Во время игры левая рука выполняет три функции: 1) сжимает и разжимает мех, 2) нажимает клавиши, 3) передвигается вдоль клавиатуры.  Ведению меха  надо уделять особое внимание, так как именно от этого зависит выразительность и грамотность исполнения. Без меха аккордеон не зазвучит.</a:t>
            </a:r>
          </a:p>
          <a:p>
            <a:pPr algn="just"/>
            <a:r>
              <a:rPr lang="ru-RU" sz="1400" dirty="0" smtClean="0"/>
              <a:t>Основными меховыми приемами являются разжим и сжим. Мех следует разжимать «веерообразно» по дуге вниз и сжимать в обратном порядке по этой же траектории. Важно понимать, что сила звука зависит не от силы удара, нажатия или давления  пальцев на  клавиши. Звук меняется за счет интенсивности ведения меха. Понимая важность участия меха в </a:t>
            </a:r>
            <a:r>
              <a:rPr lang="ru-RU" sz="1400" dirty="0" err="1" smtClean="0"/>
              <a:t>звукоизвлечении</a:t>
            </a:r>
            <a:r>
              <a:rPr lang="ru-RU" sz="1400" dirty="0" smtClean="0"/>
              <a:t>, соответственно начинать осваивать игровые  движения нужно с владения мехом. Поначалу упражнения мехом – очень простые. Первое из них заключается в разведении меха при помощи воздушного клапана. Вначале нужно вести мех не спеша, спокойно. Ребенок должен сосредоточить свое внимание на правильности движения меха не отвлекаясь на постановку рук. Упражнение должно выполняться с хорошей амплитудой, движение плавное, без рывков и толчков. Давление на мех  нужно то усиливать, то ослаблять,  изображая при этом например, завывание ветра (вначале звук тихий, затем он становится ярче и понемногу затихает). Очень важно научиться правильно менять направление  движения меха. Смена  меха должна быть спокойной, без рывков и остановок. Результатом такой работы станет ровный,  продолжительный, певучий  звук </a:t>
            </a:r>
            <a:endParaRPr lang="ru-RU" sz="1400" dirty="0"/>
          </a:p>
        </p:txBody>
      </p:sp>
    </p:spTree>
    <p:extLst>
      <p:ext uri="{BB962C8B-B14F-4D97-AF65-F5344CB8AC3E}">
        <p14:creationId xmlns:p14="http://schemas.microsoft.com/office/powerpoint/2010/main" val="22820013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116632"/>
            <a:ext cx="6048672" cy="432048"/>
          </a:xfrm>
        </p:spPr>
        <p:txBody>
          <a:bodyPr>
            <a:normAutofit fontScale="90000"/>
          </a:bodyPr>
          <a:lstStyle/>
          <a:p>
            <a:r>
              <a:rPr lang="ru-RU" sz="3200" dirty="0" smtClean="0"/>
              <a:t>     </a:t>
            </a:r>
            <a:r>
              <a:rPr lang="ru-RU" sz="3200" dirty="0" err="1" smtClean="0"/>
              <a:t>Звукоизвлечение</a:t>
            </a:r>
            <a:endParaRPr lang="ru-RU" sz="3200" dirty="0"/>
          </a:p>
        </p:txBody>
      </p:sp>
      <p:sp>
        <p:nvSpPr>
          <p:cNvPr id="3" name="Текст 2"/>
          <p:cNvSpPr>
            <a:spLocks noGrp="1"/>
          </p:cNvSpPr>
          <p:nvPr>
            <p:ph type="body" idx="1"/>
          </p:nvPr>
        </p:nvSpPr>
        <p:spPr>
          <a:xfrm>
            <a:off x="251520" y="764704"/>
            <a:ext cx="8640960" cy="5904656"/>
          </a:xfrm>
        </p:spPr>
        <p:txBody>
          <a:bodyPr>
            <a:noAutofit/>
          </a:bodyPr>
          <a:lstStyle/>
          <a:p>
            <a:pPr algn="just"/>
            <a:r>
              <a:rPr lang="ru-RU" sz="1400" dirty="0" smtClean="0"/>
              <a:t>После того как ребенок научился правильному ведению меха, необходимо освоить подготовительные упражнения  на независимость рук.</a:t>
            </a:r>
          </a:p>
          <a:p>
            <a:pPr marL="416052" indent="-342900" algn="just">
              <a:buAutoNum type="arabicPeriod"/>
            </a:pPr>
            <a:r>
              <a:rPr lang="ru-RU" sz="1400" dirty="0" smtClean="0"/>
              <a:t>Исходное положение: руки свободны. Поднять и вытянуть их перед собой. Затем одна рука остается в горизонтальном  положении, а другая в расслабленном состоянии падает вниз и раскачивается как маятник.</a:t>
            </a:r>
            <a:r>
              <a:rPr lang="ru-RU" sz="1400" dirty="0"/>
              <a:t> </a:t>
            </a:r>
            <a:endParaRPr lang="ru-RU" sz="1400" dirty="0" smtClean="0"/>
          </a:p>
          <a:p>
            <a:pPr marL="416052" indent="-342900" algn="just">
              <a:buAutoNum type="arabicPeriod"/>
            </a:pPr>
            <a:r>
              <a:rPr lang="ru-RU" sz="1400" dirty="0" smtClean="0"/>
              <a:t>Руки опустить вниз и полностью расслабить. Резко сжать в кулак пальцы левой руки, а затем, расслабляя мышцы, разжать кулак.  Правая рука в это время полностью свободна. </a:t>
            </a:r>
          </a:p>
          <a:p>
            <a:pPr marL="416052" indent="-342900" algn="just">
              <a:buAutoNum type="arabicPeriod"/>
            </a:pPr>
            <a:r>
              <a:rPr lang="ru-RU" sz="1400" dirty="0" smtClean="0"/>
              <a:t>Обе руки положить на стол, пальцы округлены, собраны вместе, кисть свободная, мягкая. Учимся поднимать и опускать кисти обеих рук на стол.</a:t>
            </a:r>
          </a:p>
          <a:p>
            <a:pPr marL="416052" indent="-342900" algn="just">
              <a:buAutoNum type="arabicPeriod"/>
            </a:pPr>
            <a:r>
              <a:rPr lang="ru-RU" sz="1400" dirty="0" smtClean="0"/>
              <a:t>Руки в том же положении. Поднимаем над столом  и опускаем поочередно каждый палец.</a:t>
            </a:r>
          </a:p>
          <a:p>
            <a:pPr marL="416052" indent="-342900" algn="just">
              <a:buAutoNum type="arabicPeriod"/>
            </a:pPr>
            <a:r>
              <a:rPr lang="ru-RU" sz="1400" dirty="0" smtClean="0"/>
              <a:t>Руки  и пальцы в том же положении. Делаем легкие поочередные удары на столе первым и пятым пальцами, при этом делаем повороты от первого пальца к пятому, затем вторым и четвертым и так далее.</a:t>
            </a:r>
          </a:p>
          <a:p>
            <a:pPr marL="416052" indent="-342900" algn="just">
              <a:buAutoNum type="arabicPeriod"/>
            </a:pPr>
            <a:r>
              <a:rPr lang="ru-RU" sz="1400" dirty="0" smtClean="0"/>
              <a:t>Очень полезно сделать следующее упражнение: медленно и свободно поднять руки вверх и также медленно опустить их вниз, ощутив их полное расслабление, или другое упражнение: после медленного поднятия рук , мышцы моментально расслабляются и падают вниз. Повторить несколько раз. </a:t>
            </a:r>
          </a:p>
          <a:p>
            <a:pPr algn="just"/>
            <a:r>
              <a:rPr lang="ru-RU" sz="1400" dirty="0" smtClean="0"/>
              <a:t>   Выполнив эти упражнения можно переходить к  главному, к  воспроизведению звука на аккордеоне.   Знакомство  ученика с правой клавиатурой начинается с белых клавиш. На правой клавиатуре  исполняется мелодия, а на левой клавиатуре исполняется сопровождение (аккомпанемент этой мелодии). Однако иногда мелодия проходит в басовом голосе и исполняется на левой клавиатуре. Извлечение звука на аккордеоне достигается путем нажатия  клавиши при одновременном движении меха. Нажимать на клавиши нужно спокойно, без каких-либо усилий, так как степень громкости зависит только от силы движения меха, </a:t>
            </a:r>
            <a:r>
              <a:rPr lang="ru-RU" sz="1400" dirty="0"/>
              <a:t>а</a:t>
            </a:r>
            <a:r>
              <a:rPr lang="ru-RU" sz="1400" dirty="0" smtClean="0"/>
              <a:t> не от силы нажатия пальцем на клавишу.  Рука для удобства и снятия лишнего напряжения находится по центру клавиатуры.   Кисть располагается таким образом, что все пальцы (округлые, собранные вместе) касаются  клавиш. Затем один из них поднимается и нажимает несколько раз подряд клавишу. Нужно стараться, чтобы все пальцы равнозначно выполняли это упражнение, при этом первые фаланги пальцев не прогибаются. Важно добиться плавного, мягкого звука. Движение меха ровное, без рывков и толчков. </a:t>
            </a:r>
          </a:p>
          <a:p>
            <a:pPr algn="just"/>
            <a:r>
              <a:rPr lang="ru-RU" sz="1400" dirty="0"/>
              <a:t> </a:t>
            </a:r>
            <a:r>
              <a:rPr lang="ru-RU" sz="1400" dirty="0" smtClean="0"/>
              <a:t>                                      </a:t>
            </a:r>
          </a:p>
          <a:p>
            <a:pPr marL="416052" indent="-342900">
              <a:buAutoNum type="arabicPeriod"/>
            </a:pPr>
            <a:endParaRPr lang="ru-RU" sz="1400" dirty="0" smtClean="0"/>
          </a:p>
        </p:txBody>
      </p:sp>
    </p:spTree>
    <p:extLst>
      <p:ext uri="{BB962C8B-B14F-4D97-AF65-F5344CB8AC3E}">
        <p14:creationId xmlns:p14="http://schemas.microsoft.com/office/powerpoint/2010/main" val="1520818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116632"/>
            <a:ext cx="6563072" cy="576064"/>
          </a:xfrm>
        </p:spPr>
        <p:txBody>
          <a:bodyPr/>
          <a:lstStyle/>
          <a:p>
            <a:r>
              <a:rPr lang="ru-RU" sz="3200" dirty="0" smtClean="0"/>
              <a:t>Практические задания:</a:t>
            </a:r>
            <a:endParaRPr lang="ru-RU" sz="3200" dirty="0"/>
          </a:p>
        </p:txBody>
      </p:sp>
      <p:sp>
        <p:nvSpPr>
          <p:cNvPr id="3" name="Текст 2"/>
          <p:cNvSpPr>
            <a:spLocks noGrp="1"/>
          </p:cNvSpPr>
          <p:nvPr>
            <p:ph type="body" idx="1"/>
          </p:nvPr>
        </p:nvSpPr>
        <p:spPr>
          <a:xfrm>
            <a:off x="0" y="764704"/>
            <a:ext cx="8892480" cy="5760640"/>
          </a:xfrm>
        </p:spPr>
        <p:txBody>
          <a:bodyPr>
            <a:normAutofit fontScale="92500"/>
          </a:bodyPr>
          <a:lstStyle/>
          <a:p>
            <a:pPr algn="just"/>
            <a:r>
              <a:rPr lang="ru-RU" sz="1400" dirty="0" smtClean="0"/>
              <a:t>                        Уважаемые родители!   Ознакомившись с  разделами  </a:t>
            </a:r>
            <a:r>
              <a:rPr lang="ru-RU" sz="1400" b="1" dirty="0" smtClean="0"/>
              <a:t>«Посадка» и «Установка аккордеона» ,</a:t>
            </a:r>
          </a:p>
          <a:p>
            <a:pPr algn="just"/>
            <a:r>
              <a:rPr lang="ru-RU" sz="1400" b="1" dirty="0"/>
              <a:t> </a:t>
            </a:r>
            <a:r>
              <a:rPr lang="ru-RU" sz="1400" b="1" dirty="0" smtClean="0"/>
              <a:t>         </a:t>
            </a:r>
            <a:r>
              <a:rPr lang="ru-RU" sz="1400" dirty="0" smtClean="0"/>
              <a:t>помогите  своему ребенку  в занятиях по освоению инструмента. Для этого  в первую очередь необходимо </a:t>
            </a:r>
          </a:p>
          <a:p>
            <a:pPr algn="just"/>
            <a:r>
              <a:rPr lang="ru-RU" sz="1400" dirty="0"/>
              <a:t> </a:t>
            </a:r>
            <a:r>
              <a:rPr lang="ru-RU" sz="1400" dirty="0" smtClean="0"/>
              <a:t>        научить его правильной посадке и установке  аккордеона                    </a:t>
            </a:r>
          </a:p>
          <a:p>
            <a:pPr marL="416052" indent="-342900" algn="just">
              <a:buAutoNum type="arabicPeriod"/>
            </a:pPr>
            <a:r>
              <a:rPr lang="ru-RU" sz="1400" dirty="0" smtClean="0"/>
              <a:t>Ребенок должен сесть на жесткий стул, опустить и расслабить руки. Аккордеон установить на бедро левой ноги, правая клавиатура  должна  упираться в бедро правой ноги. </a:t>
            </a:r>
          </a:p>
          <a:p>
            <a:pPr marL="416052" indent="-342900" algn="just">
              <a:buAutoNum type="arabicPeriod"/>
            </a:pPr>
            <a:r>
              <a:rPr lang="ru-RU" sz="1400" dirty="0" smtClean="0"/>
              <a:t>Правая рука свободно висит вдоль туловища, кисть и  пальцы руки </a:t>
            </a:r>
            <a:r>
              <a:rPr lang="ru-RU" sz="1400" b="1" u="sng" dirty="0" smtClean="0"/>
              <a:t>расслаблены и округлены</a:t>
            </a:r>
            <a:r>
              <a:rPr lang="ru-RU" sz="1400" u="sng" dirty="0" smtClean="0"/>
              <a:t>. </a:t>
            </a:r>
            <a:r>
              <a:rPr lang="ru-RU" sz="1400" dirty="0" smtClean="0"/>
              <a:t>Левая рука продевается под  рабочий ремень левого корпуса.</a:t>
            </a:r>
          </a:p>
          <a:p>
            <a:pPr marL="416052" indent="-342900" algn="just">
              <a:buAutoNum type="arabicPeriod"/>
            </a:pPr>
            <a:r>
              <a:rPr lang="ru-RU" sz="1400" dirty="0" smtClean="0"/>
              <a:t>Ноги слегка разведены в стороны под прямым углом, устойчиво упираются в пол или в подставку для ног, в том случае если ребенок не достает ногами до пола. </a:t>
            </a:r>
          </a:p>
          <a:p>
            <a:pPr marL="416052" indent="-342900" algn="just">
              <a:buAutoNum type="arabicPeriod"/>
            </a:pPr>
            <a:r>
              <a:rPr lang="ru-RU" sz="1400" dirty="0" smtClean="0"/>
              <a:t>Подогнать  плечевые ремни, так чтобы аккордеон  устойчиво стоял на ногах и не сдвигался в разные стороны при движении меха.  При этом ремни не должны сваливаться с плеч или врезаться  в плечи, если они слишком туго затянуты. Правильность подогнанных ремней можно проверить, если попросить ребенка встать вместе с аккордеоном. Если инструмент перекосился, </a:t>
            </a:r>
            <a:r>
              <a:rPr lang="ru-RU" sz="1400" dirty="0"/>
              <a:t>з</a:t>
            </a:r>
            <a:r>
              <a:rPr lang="ru-RU" sz="1400" dirty="0" smtClean="0"/>
              <a:t>начит ремни подогнаны не правильно и их длину нужно подкорректировать.</a:t>
            </a:r>
          </a:p>
          <a:p>
            <a:pPr marL="416052" indent="-342900" algn="just">
              <a:buAutoNum type="arabicPeriod"/>
            </a:pPr>
            <a:r>
              <a:rPr lang="ru-RU" sz="1400" dirty="0" smtClean="0"/>
              <a:t>Далее учимся правильно </a:t>
            </a:r>
            <a:r>
              <a:rPr lang="ru-RU" sz="1400" b="1" u="sng" dirty="0" smtClean="0"/>
              <a:t>вести мех</a:t>
            </a:r>
            <a:r>
              <a:rPr lang="ru-RU" sz="1400" dirty="0" smtClean="0"/>
              <a:t>. Для этого нужно продеть левую руку через левый ремень и нащупать воздушную кнопку. После этого, нажав на воздушную кнопку большим пальцем левой руки,  плавно, без толчков  вести мех в сторону на разжим и потом в обратном порядке на сжим (палец все время находится на воздушной кнопке). Издаваемые шумовые звуки напоминают дуновение ветра. Чем сильнее мы ведем мех, тем сильнее шум ветра. Если мех  вести с </a:t>
            </a:r>
            <a:r>
              <a:rPr lang="ru-RU" sz="1400" dirty="0"/>
              <a:t>у</a:t>
            </a:r>
            <a:r>
              <a:rPr lang="ru-RU" sz="1400" dirty="0" smtClean="0"/>
              <a:t>скорением  и замедлением, то и ветер будет усиливаться или ослабевать. Такие упражнения  помогут правильно овладеть </a:t>
            </a:r>
            <a:r>
              <a:rPr lang="ru-RU" sz="1400" b="1" u="sng" dirty="0" err="1" smtClean="0"/>
              <a:t>меховедением</a:t>
            </a:r>
            <a:r>
              <a:rPr lang="ru-RU" sz="1400" dirty="0" smtClean="0"/>
              <a:t> и, соответственно в дальнейшем правильно извлекать красивые, певучие  звуки. </a:t>
            </a:r>
          </a:p>
          <a:p>
            <a:pPr marL="416052" indent="-342900" algn="just">
              <a:buAutoNum type="arabicPeriod"/>
            </a:pPr>
            <a:r>
              <a:rPr lang="ru-RU" sz="1400" dirty="0" smtClean="0"/>
              <a:t>Затем  устанавливаем правую руку на клавиатуру.  Для этого руку сгибаем в локте и подводим ее к клавишам так, чтобы предплечье и кисть образовывали единую линию. Пальцы полукруглые, собрать вместе и расположить их таким образом, чтобы каждый палец стоял на своей клавише.</a:t>
            </a:r>
          </a:p>
          <a:p>
            <a:pPr marL="416052" indent="-342900" algn="just">
              <a:buAutoNum type="arabicPeriod"/>
            </a:pPr>
            <a:r>
              <a:rPr lang="ru-RU" sz="1400" b="1" u="sng" dirty="0" smtClean="0"/>
              <a:t>Выучить название клавиш</a:t>
            </a:r>
            <a:r>
              <a:rPr lang="ru-RU" sz="1400" dirty="0"/>
              <a:t> </a:t>
            </a:r>
            <a:r>
              <a:rPr lang="ru-RU" sz="1400" dirty="0" smtClean="0"/>
              <a:t>на правой клавиатуре и уметь   находить их на клавиатуре. Для удобства можно положить аккордеон на  стол, так чтобы можно было видеть клавиатуру как на фортепиано и упражняться.</a:t>
            </a:r>
          </a:p>
          <a:p>
            <a:pPr marL="416052" indent="-342900" algn="just">
              <a:buAutoNum type="arabicPeriod"/>
            </a:pPr>
            <a:endParaRPr lang="ru-RU" sz="1400" dirty="0"/>
          </a:p>
        </p:txBody>
      </p:sp>
    </p:spTree>
    <p:extLst>
      <p:ext uri="{BB962C8B-B14F-4D97-AF65-F5344CB8AC3E}">
        <p14:creationId xmlns:p14="http://schemas.microsoft.com/office/powerpoint/2010/main" val="11291677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1442</TotalTime>
  <Words>1780</Words>
  <Application>Microsoft Office PowerPoint</Application>
  <PresentationFormat>Экран (4:3)</PresentationFormat>
  <Paragraphs>63</Paragraphs>
  <Slides>8</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Апекс</vt:lpstr>
      <vt:lpstr>Аккордеон Обучение игре на аккордеоне    Педагог дополнительного образования Биткова Л.К.</vt:lpstr>
      <vt:lpstr>           Что такое             аккордеон?</vt:lpstr>
      <vt:lpstr>Клавиатуры аккордеона:</vt:lpstr>
      <vt:lpstr>Формирование первых  исполнительских навыков</vt:lpstr>
      <vt:lpstr>Постановка рук</vt:lpstr>
      <vt:lpstr>Первые  навыки  меховедения</vt:lpstr>
      <vt:lpstr>     Звукоизвлечение</vt:lpstr>
      <vt:lpstr>Практические задания: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лидия</dc:creator>
  <cp:keywords>Аккордеон</cp:keywords>
  <cp:lastModifiedBy>лидия</cp:lastModifiedBy>
  <cp:revision>128</cp:revision>
  <cp:lastPrinted>2015-04-28T20:54:49Z</cp:lastPrinted>
  <dcterms:created xsi:type="dcterms:W3CDTF">2015-04-06T15:11:02Z</dcterms:created>
  <dcterms:modified xsi:type="dcterms:W3CDTF">2015-04-30T09:36:13Z</dcterms:modified>
</cp:coreProperties>
</file>